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27"/>
  </p:notesMasterIdLst>
  <p:handoutMasterIdLst>
    <p:handoutMasterId r:id="rId28"/>
  </p:handoutMasterIdLst>
  <p:sldIdLst>
    <p:sldId id="256" r:id="rId2"/>
    <p:sldId id="334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9" r:id="rId25"/>
    <p:sldId id="333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F5F5F"/>
    <a:srgbClr val="8488C4"/>
    <a:srgbClr val="FFFFFF"/>
    <a:srgbClr val="EDE7E3"/>
    <a:srgbClr val="E3DBD3"/>
    <a:srgbClr val="E6E3D0"/>
    <a:srgbClr val="E1DEC5"/>
    <a:srgbClr val="8F6D58"/>
    <a:srgbClr val="906D58"/>
    <a:srgbClr val="EAE3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7246" autoAdjust="0"/>
  </p:normalViewPr>
  <p:slideViewPr>
    <p:cSldViewPr>
      <p:cViewPr>
        <p:scale>
          <a:sx n="90" d="100"/>
          <a:sy n="90" d="100"/>
        </p:scale>
        <p:origin x="-906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4401BF4D-5AC5-4ED5-8872-AE066626F273}" type="datetimeFigureOut">
              <a:rPr lang="it-IT" smtClean="0"/>
              <a:pPr/>
              <a:t>02/03/2014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280FDFFD-DAFF-4E38-9F61-14C8D40B084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A30BA4F6-8392-4683-8B1C-5E8373A2DFEC}" type="datetimeFigureOut">
              <a:rPr lang="en-GB"/>
              <a:pPr>
                <a:defRPr/>
              </a:pPr>
              <a:t>02/03/2014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pPr lvl="0"/>
            <a:endParaRPr lang="en-GB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64" y="4715406"/>
            <a:ext cx="5438748" cy="4467471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smtClean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ADB850C1-F80D-4AFA-8E0D-4D5BEC3C826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 smtClean="0"/>
              <a:t>Fare clic per modificare lo stile del sottotitolo dello schema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3EBE5-3E0E-42DF-B10E-8416660167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B855C-779A-46DB-A240-AF2C47ED3FF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25726-CCE3-424D-8DA3-E0907692320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3563" y="6557963"/>
            <a:ext cx="7824861" cy="300037"/>
          </a:xfrm>
        </p:spPr>
        <p:txBody>
          <a:bodyPr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87480" y="6356176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49DBE-A3B5-488B-AA17-CD8FFE064BB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53D0-CC89-46A2-8123-28E00400EE3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 dirty="0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72F9-CBAB-4E28-BF9B-A9441B3E7BC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88776-EBE7-49E8-A1BD-549DCD638EA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5054A-A130-4609-BF7C-D0265E11FA0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7C16A-B2F4-4369-89B8-6310F45955D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697C-EA30-4675-9C7A-D9906E2188F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Fare clic per modificare stili del testo dello schema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Turrini &amp; Zanoli – Conto e rac…Conto - Bologna, 20 febbraio 2014</a:t>
            </a:r>
            <a:endParaRPr lang="en-GB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E54BB-BA50-4F5B-9520-D5E66EF4132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100000">
              <a:srgbClr val="8488C4">
                <a:alpha val="75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Rectangle 37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it-IT"/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8" name="Picture 42" descr="A:\minispir.GIF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3" descr="A:\minispir.GIF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6064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Fare </a:t>
            </a:r>
            <a:r>
              <a:rPr lang="en-GB" dirty="0" err="1" smtClean="0"/>
              <a:t>clic</a:t>
            </a:r>
            <a:r>
              <a:rPr lang="en-GB" dirty="0" smtClean="0"/>
              <a:t> per </a:t>
            </a:r>
            <a:r>
              <a:rPr lang="en-GB" dirty="0" err="1" smtClean="0"/>
              <a:t>modificare</a:t>
            </a:r>
            <a:r>
              <a:rPr lang="en-GB" dirty="0" smtClean="0"/>
              <a:t> lo stile del </a:t>
            </a:r>
            <a:r>
              <a:rPr lang="en-GB" dirty="0" err="1" smtClean="0"/>
              <a:t>titolo</a:t>
            </a:r>
            <a:endParaRPr lang="en-GB" dirty="0" smtClean="0"/>
          </a:p>
        </p:txBody>
      </p:sp>
      <p:sp>
        <p:nvSpPr>
          <p:cNvPr id="1031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00808"/>
            <a:ext cx="7753350" cy="432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552" y="6597352"/>
            <a:ext cx="8280920" cy="26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it-IT" smtClean="0"/>
              <a:t>Turrini &amp; Zanoli – Conto e rac…Conto - Bologna, 20 febbraio 2014</a:t>
            </a:r>
            <a:endParaRPr lang="en-GB" dirty="0"/>
          </a:p>
        </p:txBody>
      </p:sp>
      <p:sp>
        <p:nvSpPr>
          <p:cNvPr id="209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DB9DD1-A969-489F-A8D0-A3DF007BB7B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pic>
        <p:nvPicPr>
          <p:cNvPr id="11" name="Immagine 10" descr="Immagin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51432" y="260648"/>
            <a:ext cx="569039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cchinematematiche.org/images/depliant/Bologna2014/simmmetria%20centrale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macchinematematiche.org/images/depliant/Bologna2014/omotetia_secondo.gg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ropbox\feb%202014%20BO\2&#176;incontro\1avvio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ropbox\feb%202014%20BO\2&#176;incontro\2esplorazione.wm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ropbox\feb%202014%20BO\2&#176;incontro\3discussione.wm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tente\Dropbox\feb%202014%20BO\2&#176;incontro\4lavagna.wm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IMSI_Concu_Sch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Omotetia_regioni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macchinematematiche.org/images/depliant/Bologna2014/Omotetia_regioni.gg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Omotetia_asta%20variabile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macchinematematiche.org/images/depliant/Bologna2014/omotetia.gg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chinematematiche.org/images/depliant/Bologna2014/omotetia1.ggb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Omotetia_variaz%20punto%20fisso.gg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macchinematematiche.org/images/depliant/Bologna2014/Omotetia_variaz%20punto%20fisso.g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21600" cy="2736304"/>
          </a:xfrm>
        </p:spPr>
        <p:txBody>
          <a:bodyPr/>
          <a:lstStyle/>
          <a:p>
            <a: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  <a:t>La matematica attraverso la sperimentazione con le macchine.</a:t>
            </a:r>
            <a:b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</a:br>
            <a: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  <a:t>Una scommessa per il futuro!</a:t>
            </a:r>
            <a:endParaRPr lang="en-GB" sz="4200" dirty="0" smtClean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Viner Hand ITC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683568" y="4725144"/>
            <a:ext cx="78488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GB" sz="2000" b="1" kern="0" dirty="0" smtClean="0">
                <a:latin typeface="+mn-lt"/>
                <a:cs typeface="+mn-cs"/>
              </a:rPr>
              <a:t>Marco Turrini – Carla </a:t>
            </a:r>
            <a:r>
              <a:rPr lang="en-GB" sz="2000" b="1" kern="0" dirty="0" err="1" smtClean="0">
                <a:latin typeface="+mn-lt"/>
                <a:cs typeface="+mn-cs"/>
              </a:rPr>
              <a:t>Zanoli</a:t>
            </a:r>
            <a:endParaRPr lang="en-GB" sz="2000" b="1" kern="0" dirty="0" smtClean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 err="1" smtClean="0">
                <a:latin typeface="+mn-lt"/>
                <a:cs typeface="+mn-cs"/>
              </a:rPr>
              <a:t>Associazione</a:t>
            </a:r>
            <a:r>
              <a:rPr lang="en-GB" sz="2000" b="1" dirty="0" smtClean="0">
                <a:latin typeface="+mn-lt"/>
                <a:cs typeface="+mn-cs"/>
              </a:rPr>
              <a:t> </a:t>
            </a:r>
            <a:r>
              <a:rPr lang="en-GB" sz="2000" b="1" dirty="0" err="1" smtClean="0">
                <a:latin typeface="+mn-lt"/>
                <a:cs typeface="+mn-cs"/>
              </a:rPr>
              <a:t>Macchine</a:t>
            </a:r>
            <a:r>
              <a:rPr lang="en-GB" sz="2000" b="1" dirty="0" smtClean="0">
                <a:latin typeface="+mn-lt"/>
                <a:cs typeface="+mn-cs"/>
              </a:rPr>
              <a:t> </a:t>
            </a:r>
            <a:r>
              <a:rPr lang="en-GB" sz="2000" b="1" dirty="0" err="1" smtClean="0">
                <a:latin typeface="+mn-lt"/>
                <a:cs typeface="+mn-cs"/>
              </a:rPr>
              <a:t>Matematiche</a:t>
            </a:r>
            <a:endParaRPr lang="en-GB" sz="2000" b="1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GB" sz="2600" kern="0" dirty="0">
              <a:latin typeface="+mn-lt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651944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FFFF"/>
                </a:solidFill>
              </a:rPr>
              <a:t>I.I.S.</a:t>
            </a:r>
            <a:r>
              <a:rPr lang="it-IT" sz="1600" b="1" dirty="0" smtClean="0">
                <a:solidFill>
                  <a:srgbClr val="FFFFFF"/>
                </a:solidFill>
              </a:rPr>
              <a:t> “</a:t>
            </a:r>
            <a:r>
              <a:rPr lang="it-IT" sz="1600" b="1" dirty="0" err="1" smtClean="0">
                <a:solidFill>
                  <a:srgbClr val="FFFFFF"/>
                </a:solidFill>
              </a:rPr>
              <a:t>Crescenzi-Pacinotti</a:t>
            </a:r>
            <a:r>
              <a:rPr lang="it-IT" sz="1600" b="1" dirty="0" smtClean="0">
                <a:solidFill>
                  <a:srgbClr val="FFFFFF"/>
                </a:solidFill>
              </a:rPr>
              <a:t>” (BO) – 20 febbraio 2014</a:t>
            </a:r>
            <a:endParaRPr lang="it-IT" sz="1600" b="1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533525" cy="82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5661248"/>
            <a:ext cx="1409700" cy="82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589240"/>
            <a:ext cx="984250" cy="950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237626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275856" y="1556792"/>
            <a:ext cx="277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5F5F5F"/>
                </a:solidFill>
                <a:latin typeface="+mj-lt"/>
              </a:rPr>
              <a:t>Conto e </a:t>
            </a:r>
            <a:r>
              <a:rPr lang="it-IT" dirty="0" err="1" smtClean="0">
                <a:solidFill>
                  <a:srgbClr val="5F5F5F"/>
                </a:solidFill>
                <a:latin typeface="+mj-lt"/>
              </a:rPr>
              <a:t>rac…Conto</a:t>
            </a:r>
            <a:endParaRPr lang="it-IT" dirty="0">
              <a:solidFill>
                <a:srgbClr val="5F5F5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Variazioni … della macchina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628800"/>
            <a:ext cx="6336704" cy="57606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… e se si fissa il punto medio di </a:t>
            </a:r>
            <a:r>
              <a:rPr lang="it-IT" sz="2800" i="1" dirty="0" smtClean="0"/>
              <a:t>AP</a:t>
            </a:r>
            <a:r>
              <a:rPr lang="it-IT" sz="2800" dirty="0" smtClean="0"/>
              <a:t>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331640" y="5517232"/>
            <a:ext cx="69847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 ottiene ancora una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simmetria centrale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7033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Variazioni … della macchina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628800"/>
            <a:ext cx="6336704" cy="57606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… e se si fissa il punto medio di </a:t>
            </a:r>
            <a:r>
              <a:rPr lang="it-IT" sz="2800" i="1" dirty="0" smtClean="0"/>
              <a:t>AP</a:t>
            </a:r>
            <a:r>
              <a:rPr lang="it-IT" sz="2800" dirty="0" smtClean="0"/>
              <a:t>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331640" y="5517232"/>
            <a:ext cx="44644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Qui deve essere </a:t>
            </a:r>
            <a:r>
              <a:rPr kumimoji="0" lang="it-IT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OA=AB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C:\Users\Utente\Desktop\associazione\loghi e intestazioni\geogebr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715056"/>
            <a:ext cx="648072" cy="566173"/>
          </a:xfrm>
          <a:prstGeom prst="rect">
            <a:avLst/>
          </a:prstGeom>
          <a:noFill/>
        </p:spPr>
      </p:pic>
      <p:pic>
        <p:nvPicPr>
          <p:cNvPr id="15" name="Immagine 14" descr="Immagin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420888"/>
            <a:ext cx="3228975" cy="3067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Variazioni … della macchina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628800"/>
            <a:ext cx="6336704" cy="57606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Una generalizzazione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475656" y="5085184"/>
            <a:ext cx="64087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trovate nel sito dell’Associazione delle Macchine Matematiche:</a:t>
            </a:r>
            <a:r>
              <a:rPr lang="it-IT" kern="0" dirty="0" smtClean="0">
                <a:latin typeface="+mn-lt"/>
                <a:cs typeface="+mn-cs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+mn-lt"/>
              </a:rPr>
              <a:t>www.macchinematematiche.org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www.macchinematematiche.org/images/macchine/trasformazioni/foto/omotetia%20sec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2992120" cy="2438400"/>
          </a:xfrm>
          <a:prstGeom prst="rect">
            <a:avLst/>
          </a:prstGeom>
          <a:noFill/>
        </p:spPr>
      </p:pic>
      <p:pic>
        <p:nvPicPr>
          <p:cNvPr id="41988" name="Picture 4" descr="http://www.macchinematematiche.org/images/macchine/trasformazioni/disegni/omotetia%20second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36912"/>
            <a:ext cx="3352800" cy="2116455"/>
          </a:xfrm>
          <a:prstGeom prst="rect">
            <a:avLst/>
          </a:prstGeom>
          <a:noFill/>
        </p:spPr>
      </p:pic>
      <p:pic>
        <p:nvPicPr>
          <p:cNvPr id="12" name="Picture 1" descr="C:\Users\Utente\Desktop\associazione\loghi e intestazioni\geo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715056"/>
            <a:ext cx="648072" cy="566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Indicazioni metodologiche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331640" y="1700808"/>
            <a:ext cx="7200800" cy="4320580"/>
          </a:xfrm>
        </p:spPr>
        <p:txBody>
          <a:bodyPr/>
          <a:lstStyle/>
          <a:p>
            <a:r>
              <a:rPr lang="it-IT" dirty="0" smtClean="0"/>
              <a:t>Lavoro a piccoli gruppi</a:t>
            </a:r>
          </a:p>
          <a:p>
            <a:r>
              <a:rPr lang="it-IT" dirty="0" smtClean="0"/>
              <a:t>Verbalizzazione scritta (più o meno strutturata)</a:t>
            </a:r>
          </a:p>
          <a:p>
            <a:r>
              <a:rPr lang="it-IT" dirty="0" smtClean="0"/>
              <a:t>Discussione di bilancio a classe intera (costruzione dei </a:t>
            </a:r>
            <a:r>
              <a:rPr lang="it-IT" i="1" dirty="0" smtClean="0"/>
              <a:t>significati</a:t>
            </a:r>
            <a:r>
              <a:rPr lang="it-IT" dirty="0" smtClean="0"/>
              <a:t>) con produzione di testi collettivi condivisi (vigilanza dell’insegnante per la loro correttezza)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… durante la discussione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043608" y="1700808"/>
            <a:ext cx="7488832" cy="316835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confrontare dimostrazioni,</a:t>
            </a:r>
          </a:p>
          <a:p>
            <a:pPr>
              <a:buNone/>
            </a:pPr>
            <a:r>
              <a:rPr lang="it-IT" dirty="0" smtClean="0"/>
              <a:t>	mettendo in luce le relazioni di continuità e rottura che si possono verificare nel passaggio dalla fase di congettura alla costruzione delle dimostrazioni 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41705" cy="630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96752"/>
            <a:ext cx="3667125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… nei protocolli dei ragazzi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2"/>
            <a:ext cx="3723799" cy="39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71010"/>
            <a:ext cx="3760470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L’attività con le macchine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259632" y="1700808"/>
            <a:ext cx="7272808" cy="367240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può proseguire con:</a:t>
            </a:r>
          </a:p>
          <a:p>
            <a:r>
              <a:rPr lang="it-IT" dirty="0" smtClean="0"/>
              <a:t>la </a:t>
            </a:r>
            <a:r>
              <a:rPr lang="it-IT" dirty="0" smtClean="0">
                <a:solidFill>
                  <a:srgbClr val="FF0000"/>
                </a:solidFill>
              </a:rPr>
              <a:t>costruzione di nuove </a:t>
            </a:r>
            <a:r>
              <a:rPr lang="it-IT" dirty="0" smtClean="0"/>
              <a:t>macchine (materiali “poveri”);</a:t>
            </a:r>
          </a:p>
          <a:p>
            <a:r>
              <a:rPr lang="it-IT" dirty="0" smtClean="0"/>
              <a:t>la loro </a:t>
            </a:r>
            <a:r>
              <a:rPr lang="it-IT" dirty="0" smtClean="0">
                <a:solidFill>
                  <a:srgbClr val="FF0000"/>
                </a:solidFill>
              </a:rPr>
              <a:t>simulazione</a:t>
            </a:r>
            <a:r>
              <a:rPr lang="it-IT" dirty="0" smtClean="0"/>
              <a:t> con GeoGebra;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r>
              <a:rPr lang="it-IT" dirty="0" smtClean="0"/>
              <a:t>	per risolvere e porsi problemi.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… nel pantografo di </a:t>
            </a:r>
            <a:r>
              <a:rPr lang="it-IT" dirty="0" err="1" smtClean="0">
                <a:solidFill>
                  <a:srgbClr val="FF0000"/>
                </a:solidFill>
              </a:rPr>
              <a:t>Scheiner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259632" y="1700808"/>
            <a:ext cx="7272808" cy="158417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Cosa succederebbe se le aste non formassero triangoli isosceli ma scaleni?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3798570" cy="284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… nel pantografo di </a:t>
            </a:r>
            <a:r>
              <a:rPr lang="it-IT" dirty="0" err="1" smtClean="0">
                <a:solidFill>
                  <a:srgbClr val="FF0000"/>
                </a:solidFill>
              </a:rPr>
              <a:t>Scheiner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Segnaposto contenuto 9"/>
          <p:cNvSpPr>
            <a:spLocks noGrp="1"/>
          </p:cNvSpPr>
          <p:nvPr>
            <p:ph idx="1"/>
          </p:nvPr>
        </p:nvSpPr>
        <p:spPr>
          <a:xfrm>
            <a:off x="1259632" y="1700808"/>
            <a:ext cx="7272808" cy="648072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	Perché non funziona?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9DBE-A3B5-488B-AA17-CD8FFE064BB9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600450" cy="27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Presentazione di attività in classe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43608" y="1628800"/>
            <a:ext cx="7321302" cy="7920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prof. M. </a:t>
            </a:r>
            <a:r>
              <a:rPr lang="it-IT" sz="2400" dirty="0" err="1" smtClean="0">
                <a:ea typeface="Tahoma" pitchFamily="34" charset="0"/>
                <a:cs typeface="Tahoma" pitchFamily="34" charset="0"/>
              </a:rPr>
              <a:t>Pelillo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; scuola secondaria I grado “Marconi”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Castelfranco Emilia (MO)</a:t>
            </a: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1avvi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7320915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200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Pantografo di </a:t>
            </a:r>
            <a:r>
              <a:rPr lang="it-IT" dirty="0" err="1" smtClean="0">
                <a:solidFill>
                  <a:srgbClr val="FF0000"/>
                </a:solidFill>
              </a:rPr>
              <a:t>Scheiner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pic>
        <p:nvPicPr>
          <p:cNvPr id="19458" name="Picture 2" descr="http://www.macchinematematiche.org/images/macchine/trasformazioni/foto/omote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3401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Presentazione di attività in classe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43608" y="1628800"/>
            <a:ext cx="7321302" cy="7920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prof. M. </a:t>
            </a:r>
            <a:r>
              <a:rPr lang="it-IT" sz="2400" dirty="0" err="1" smtClean="0">
                <a:ea typeface="Tahoma" pitchFamily="34" charset="0"/>
                <a:cs typeface="Tahoma" pitchFamily="34" charset="0"/>
              </a:rPr>
              <a:t>Pelillo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; scuola secondaria I grado “Marconi”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Castelfranco Emilia (MO)</a:t>
            </a: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2esplorazio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7320915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Presentazione di attività in classe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43608" y="1628800"/>
            <a:ext cx="7321302" cy="7920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prof. M. </a:t>
            </a:r>
            <a:r>
              <a:rPr lang="it-IT" sz="2400" dirty="0" err="1" smtClean="0">
                <a:ea typeface="Tahoma" pitchFamily="34" charset="0"/>
                <a:cs typeface="Tahoma" pitchFamily="34" charset="0"/>
              </a:rPr>
              <a:t>Pelillo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; scuola secondaria I grado “Marconi”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Castelfranco Emilia (MO)</a:t>
            </a: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3discussio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7320915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Presentazione di attività in classe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43608" y="1628800"/>
            <a:ext cx="7321302" cy="79208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prof. M. </a:t>
            </a:r>
            <a:r>
              <a:rPr lang="it-IT" sz="2400" dirty="0" err="1" smtClean="0">
                <a:ea typeface="Tahoma" pitchFamily="34" charset="0"/>
                <a:cs typeface="Tahoma" pitchFamily="34" charset="0"/>
              </a:rPr>
              <a:t>Pelillo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; scuola secondaria I grado “Marconi”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Castelfranco Emilia (MO)</a:t>
            </a: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4lavag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71600" y="2420888"/>
            <a:ext cx="7320915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Presentazione di attività in classe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1628800"/>
            <a:ext cx="7321302" cy="237626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prof. M. </a:t>
            </a:r>
            <a:r>
              <a:rPr lang="it-IT" sz="2400" dirty="0" err="1" smtClean="0">
                <a:ea typeface="Tahoma" pitchFamily="34" charset="0"/>
                <a:cs typeface="Tahoma" pitchFamily="34" charset="0"/>
              </a:rPr>
              <a:t>Concu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; scuola secondaria I grado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Crevalcore (BO)</a:t>
            </a:r>
          </a:p>
          <a:p>
            <a:pPr>
              <a:spcBef>
                <a:spcPts val="0"/>
              </a:spcBef>
              <a:buNone/>
            </a:pPr>
            <a:endParaRPr lang="it-IT" sz="2400" dirty="0" smtClean="0"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Articolo in </a:t>
            </a:r>
            <a:r>
              <a:rPr lang="it-IT" sz="2400" i="1" dirty="0" smtClean="0">
                <a:ea typeface="Tahoma" pitchFamily="34" charset="0"/>
                <a:cs typeface="Tahoma" pitchFamily="34" charset="0"/>
                <a:hlinkClick r:id="rId2" action="ppaction://hlinkfile"/>
              </a:rPr>
              <a:t>L’insegnamento della matematica e delle scienze integrate</a:t>
            </a:r>
            <a:r>
              <a:rPr lang="it-IT" sz="2400" i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it-IT" sz="2400" dirty="0" smtClean="0">
                <a:ea typeface="Tahoma" pitchFamily="34" charset="0"/>
                <a:cs typeface="Tahoma" pitchFamily="34" charset="0"/>
              </a:rPr>
              <a:t>vol. 34 A n. 4 settembre 2011</a:t>
            </a:r>
          </a:p>
          <a:p>
            <a:pPr>
              <a:spcBef>
                <a:spcPts val="0"/>
              </a:spcBef>
              <a:buNone/>
            </a:pPr>
            <a:r>
              <a:rPr lang="it-IT" sz="2400" dirty="0" smtClean="0">
                <a:ea typeface="Tahoma" pitchFamily="34" charset="0"/>
                <a:cs typeface="Tahoma" pitchFamily="34" charset="0"/>
              </a:rPr>
              <a:t>	e vol. 36 A n. 2 marzo 2013</a:t>
            </a:r>
          </a:p>
          <a:p>
            <a:pPr>
              <a:spcBef>
                <a:spcPts val="0"/>
              </a:spcBef>
              <a:buNone/>
            </a:pPr>
            <a:endParaRPr lang="it-IT" sz="2400" dirty="0" smtClean="0">
              <a:ea typeface="Tahoma" pitchFamily="34" charset="0"/>
              <a:cs typeface="Tahoma" pitchFamily="34" charset="0"/>
            </a:endParaRP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rgbClr val="FF0000"/>
                </a:solidFill>
              </a:rPr>
              <a:t>Progetto Regionale </a:t>
            </a:r>
            <a:r>
              <a:rPr lang="it-IT" sz="4000" dirty="0" err="1" smtClean="0">
                <a:solidFill>
                  <a:srgbClr val="FF0000"/>
                </a:solidFill>
              </a:rPr>
              <a:t>MMLab-ER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15616" y="1628800"/>
            <a:ext cx="7537326" cy="1080120"/>
          </a:xfrm>
        </p:spPr>
        <p:txBody>
          <a:bodyPr/>
          <a:lstStyle/>
          <a:p>
            <a:pPr>
              <a:buNone/>
            </a:pPr>
            <a:r>
              <a:rPr lang="it-IT" sz="2800" dirty="0" smtClean="0">
                <a:ea typeface="Tahoma" pitchFamily="34" charset="0"/>
                <a:cs typeface="Tahoma" pitchFamily="34" charset="0"/>
              </a:rPr>
              <a:t>	</a:t>
            </a:r>
            <a:r>
              <a:rPr lang="it-IT" sz="2800" dirty="0" smtClean="0"/>
              <a:t>È documentato nel sito:</a:t>
            </a:r>
          </a:p>
          <a:p>
            <a:pPr marL="342900" lvl="1" indent="-342900">
              <a:buNone/>
            </a:pPr>
            <a:r>
              <a:rPr lang="it-IT" sz="2800" dirty="0" smtClean="0">
                <a:ea typeface="Tahoma" pitchFamily="34" charset="0"/>
                <a:cs typeface="Tahoma" pitchFamily="34" charset="0"/>
              </a:rPr>
              <a:t>	</a:t>
            </a:r>
            <a:r>
              <a:rPr lang="it-IT" dirty="0" smtClean="0"/>
              <a:t>http:// www.mmlab.unimore.it</a:t>
            </a:r>
          </a:p>
          <a:p>
            <a:pPr>
              <a:buNone/>
            </a:pPr>
            <a:r>
              <a:rPr lang="it-IT" sz="2800" dirty="0" smtClean="0"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buNone/>
            </a:pPr>
            <a:endParaRPr lang="it-IT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t="17640" r="1301" b="4561"/>
          <a:stretch>
            <a:fillRect/>
          </a:stretch>
        </p:blipFill>
        <p:spPr bwMode="auto">
          <a:xfrm>
            <a:off x="1187624" y="2852936"/>
            <a:ext cx="6768778" cy="333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21600" cy="2736304"/>
          </a:xfrm>
        </p:spPr>
        <p:txBody>
          <a:bodyPr/>
          <a:lstStyle/>
          <a:p>
            <a: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  <a:t>La matematica attraverso la sperimentazione con le macchine.</a:t>
            </a:r>
            <a:b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</a:br>
            <a:r>
              <a:rPr lang="it-IT" sz="4200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Viner Hand ITC" pitchFamily="66" charset="0"/>
              </a:rPr>
              <a:t>Una scommessa per il futuro!</a:t>
            </a:r>
            <a:endParaRPr lang="en-GB" sz="4200" dirty="0" smtClean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Viner Hand ITC" pitchFamily="66" charset="0"/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 bwMode="auto">
          <a:xfrm>
            <a:off x="683568" y="4725144"/>
            <a:ext cx="78488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GB" sz="2000" b="1" kern="0" dirty="0" smtClean="0">
                <a:latin typeface="+mn-lt"/>
                <a:cs typeface="+mn-cs"/>
              </a:rPr>
              <a:t>Marco Turrini – Carla </a:t>
            </a:r>
            <a:r>
              <a:rPr lang="en-GB" sz="2000" b="1" kern="0" dirty="0" err="1" smtClean="0">
                <a:latin typeface="+mn-lt"/>
                <a:cs typeface="+mn-cs"/>
              </a:rPr>
              <a:t>Zanoli</a:t>
            </a:r>
            <a:endParaRPr lang="en-GB" sz="2000" b="1" kern="0" dirty="0" smtClean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000" b="1" dirty="0" err="1" smtClean="0">
                <a:latin typeface="+mn-lt"/>
                <a:cs typeface="+mn-cs"/>
              </a:rPr>
              <a:t>associazione</a:t>
            </a:r>
            <a:r>
              <a:rPr lang="en-GB" sz="2000" b="1" dirty="0" smtClean="0">
                <a:latin typeface="+mn-lt"/>
                <a:cs typeface="+mn-cs"/>
              </a:rPr>
              <a:t> </a:t>
            </a:r>
            <a:r>
              <a:rPr lang="en-GB" sz="2000" b="1" dirty="0" err="1" smtClean="0">
                <a:latin typeface="+mn-lt"/>
                <a:cs typeface="+mn-cs"/>
              </a:rPr>
              <a:t>Macchine</a:t>
            </a:r>
            <a:r>
              <a:rPr lang="en-GB" sz="2000" b="1" dirty="0" smtClean="0">
                <a:latin typeface="+mn-lt"/>
                <a:cs typeface="+mn-cs"/>
              </a:rPr>
              <a:t> </a:t>
            </a:r>
            <a:r>
              <a:rPr lang="en-GB" sz="2000" b="1" dirty="0" err="1" smtClean="0">
                <a:latin typeface="+mn-lt"/>
                <a:cs typeface="+mn-cs"/>
              </a:rPr>
              <a:t>Matematiche</a:t>
            </a:r>
            <a:endParaRPr lang="en-GB" sz="2000" b="1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endParaRPr lang="en-GB" sz="2600" kern="0" dirty="0">
              <a:latin typeface="+mn-lt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651944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FFFF"/>
                </a:solidFill>
              </a:rPr>
              <a:t>I.I.S.</a:t>
            </a:r>
            <a:r>
              <a:rPr lang="it-IT" sz="1600" b="1" dirty="0" smtClean="0">
                <a:solidFill>
                  <a:srgbClr val="FFFFFF"/>
                </a:solidFill>
              </a:rPr>
              <a:t> “</a:t>
            </a:r>
            <a:r>
              <a:rPr lang="it-IT" sz="1600" b="1" dirty="0" err="1" smtClean="0">
                <a:solidFill>
                  <a:srgbClr val="FFFFFF"/>
                </a:solidFill>
              </a:rPr>
              <a:t>Crescenzi-Pacinotti</a:t>
            </a:r>
            <a:r>
              <a:rPr lang="it-IT" sz="1600" b="1" dirty="0" smtClean="0">
                <a:solidFill>
                  <a:srgbClr val="FFFFFF"/>
                </a:solidFill>
              </a:rPr>
              <a:t>” (BO) – 20 febbraio 2014</a:t>
            </a:r>
            <a:endParaRPr lang="it-IT" sz="1600" b="1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533525" cy="82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0" y="5661248"/>
            <a:ext cx="1409700" cy="828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5589240"/>
            <a:ext cx="984250" cy="950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2376264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275856" y="1556792"/>
            <a:ext cx="2773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5F5F5F"/>
                </a:solidFill>
                <a:latin typeface="+mj-lt"/>
              </a:rPr>
              <a:t>Conto e </a:t>
            </a:r>
            <a:r>
              <a:rPr lang="it-IT" dirty="0" err="1" smtClean="0">
                <a:solidFill>
                  <a:srgbClr val="5F5F5F"/>
                </a:solidFill>
                <a:latin typeface="+mj-lt"/>
              </a:rPr>
              <a:t>rac…Conto</a:t>
            </a:r>
            <a:endParaRPr lang="it-IT" dirty="0">
              <a:solidFill>
                <a:srgbClr val="5F5F5F"/>
              </a:solidFill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 rot="20035485">
            <a:off x="1891810" y="2908685"/>
            <a:ext cx="5097239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683568" y="1484784"/>
            <a:ext cx="7753350" cy="5184576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it-IT" sz="2600" dirty="0" err="1" smtClean="0">
                <a:ea typeface="Tahoma" pitchFamily="34" charset="0"/>
                <a:cs typeface="Tahoma" pitchFamily="34" charset="0"/>
              </a:rPr>
              <a:t>Scheiner</a:t>
            </a:r>
            <a:r>
              <a:rPr lang="it-IT" sz="2600" dirty="0" smtClean="0">
                <a:ea typeface="Tahoma" pitchFamily="34" charset="0"/>
                <a:cs typeface="Tahoma" pitchFamily="34" charset="0"/>
              </a:rPr>
              <a:t> (1573-1650) era un astronomo tedesco (gesuita), noto anche per i suoi rapporti con Galilei.</a:t>
            </a:r>
          </a:p>
          <a:p>
            <a:pPr>
              <a:buNone/>
            </a:pPr>
            <a:r>
              <a:rPr lang="it-IT" sz="2600" dirty="0" smtClean="0">
                <a:ea typeface="Tahoma" pitchFamily="34" charset="0"/>
                <a:cs typeface="Tahoma" pitchFamily="34" charset="0"/>
              </a:rPr>
              <a:t>	Nell’introduzione al suo </a:t>
            </a:r>
            <a:r>
              <a:rPr lang="it-IT" sz="2600" i="1" dirty="0" err="1" smtClean="0"/>
              <a:t>Pantographice</a:t>
            </a:r>
            <a:r>
              <a:rPr lang="it-IT" sz="2600" i="1" dirty="0" smtClean="0"/>
              <a:t> </a:t>
            </a:r>
            <a:r>
              <a:rPr lang="it-IT" sz="2600" i="1" dirty="0" err="1" smtClean="0"/>
              <a:t>seu</a:t>
            </a:r>
            <a:r>
              <a:rPr lang="it-IT" sz="2600" i="1" dirty="0" smtClean="0"/>
              <a:t> ars </a:t>
            </a:r>
            <a:r>
              <a:rPr lang="it-IT" sz="2600" i="1" dirty="0" err="1" smtClean="0"/>
              <a:t>delineandi</a:t>
            </a:r>
            <a:r>
              <a:rPr lang="it-IT" sz="2600" i="1" dirty="0" smtClean="0"/>
              <a:t> </a:t>
            </a:r>
            <a:r>
              <a:rPr lang="it-IT" sz="2600" dirty="0" smtClean="0"/>
              <a:t> del 1631, </a:t>
            </a:r>
            <a:r>
              <a:rPr lang="it-IT" sz="2600" dirty="0" err="1" smtClean="0"/>
              <a:t>Scheiner</a:t>
            </a:r>
            <a:r>
              <a:rPr lang="it-IT" sz="2600" dirty="0" smtClean="0"/>
              <a:t> racconta che un «</a:t>
            </a:r>
            <a:r>
              <a:rPr lang="it-IT" sz="2600" i="1" dirty="0" smtClean="0"/>
              <a:t>pittore eccellente</a:t>
            </a:r>
            <a:r>
              <a:rPr lang="it-IT" sz="2600" dirty="0" smtClean="0"/>
              <a:t>» (si tratta di Pierre </a:t>
            </a:r>
            <a:r>
              <a:rPr lang="it-IT" sz="2600" dirty="0" err="1" smtClean="0"/>
              <a:t>Gregoire</a:t>
            </a:r>
            <a:r>
              <a:rPr lang="it-IT" sz="2600" dirty="0" smtClean="0"/>
              <a:t>) si vantava di aver inventato uno strumento per disegnare, ma rifiutava di divulgarne i segreti. </a:t>
            </a:r>
            <a:r>
              <a:rPr lang="it-IT" sz="2600" dirty="0" err="1" smtClean="0"/>
              <a:t>Scheiner</a:t>
            </a:r>
            <a:r>
              <a:rPr lang="it-IT" sz="2600" dirty="0" smtClean="0"/>
              <a:t> si mise all’opera per proprio conto e produsse uno strumento per copiare, ingrandire e ridurre disegni, … </a:t>
            </a:r>
          </a:p>
          <a:p>
            <a:pPr>
              <a:buNone/>
            </a:pPr>
            <a:r>
              <a:rPr lang="it-IT" sz="2600" dirty="0" smtClean="0"/>
              <a:t>	(tratto da Kemp, </a:t>
            </a:r>
            <a:r>
              <a:rPr lang="it-IT" sz="2600" i="1" dirty="0" smtClean="0"/>
              <a:t>La scienza dell’arte</a:t>
            </a:r>
            <a:r>
              <a:rPr lang="it-IT" sz="2600" dirty="0" smtClean="0"/>
              <a:t>, Giunti 1994)</a:t>
            </a:r>
          </a:p>
          <a:p>
            <a:pPr>
              <a:buNone/>
            </a:pPr>
            <a:r>
              <a:rPr lang="it-IT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>
              <a:buNone/>
            </a:pPr>
            <a:endParaRPr lang="it-IT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5" name="Picture 3" descr="http://www-gap.dcs.st-and.ac.uk/~history/BigPictures/Schein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1125728" cy="132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Come è fatta la macchina?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6" name="Picture 2" descr="http://www.macchinematematiche.org/images/macchine/trasformazioni/foto/omote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33401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Che cosa fa la macchina?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5661248"/>
            <a:ext cx="7344494" cy="648072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</a:t>
            </a:r>
            <a:r>
              <a:rPr lang="it-IT" sz="2800" i="1" dirty="0" smtClean="0"/>
              <a:t>Regioni piane </a:t>
            </a:r>
            <a:r>
              <a:rPr lang="it-IT" sz="2800" dirty="0" smtClean="0"/>
              <a:t>messe in corrispondenza.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3073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418719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 descr="C:\Users\Utente\Desktop\associazione\loghi e intestazioni\geo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5661248"/>
            <a:ext cx="648072" cy="566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Che cosa fa la macchina?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5373216"/>
            <a:ext cx="7344494" cy="93610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Realizza una </a:t>
            </a:r>
            <a:r>
              <a:rPr lang="it-IT" sz="2800" dirty="0" smtClean="0">
                <a:solidFill>
                  <a:srgbClr val="FF0000"/>
                </a:solidFill>
              </a:rPr>
              <a:t>omotetia</a:t>
            </a:r>
            <a:r>
              <a:rPr lang="it-IT" sz="2800" dirty="0" smtClean="0"/>
              <a:t> di centro </a:t>
            </a:r>
            <a:r>
              <a:rPr lang="it-IT" sz="2800" i="1" dirty="0" smtClean="0"/>
              <a:t>O</a:t>
            </a:r>
            <a:r>
              <a:rPr lang="it-IT" sz="2800" dirty="0" smtClean="0"/>
              <a:t> e rapporto ...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2672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Users\Utente\Desktop\associazione\loghi e intestazioni\geo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733256"/>
            <a:ext cx="648072" cy="566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Perché lo fa?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124744"/>
            <a:ext cx="7344494" cy="2592288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Bisogna dimostrare che:</a:t>
            </a:r>
          </a:p>
          <a:p>
            <a:r>
              <a:rPr lang="it-IT" sz="2800" i="1" dirty="0" smtClean="0"/>
              <a:t>O</a:t>
            </a:r>
            <a:r>
              <a:rPr lang="it-IT" sz="2800" dirty="0" smtClean="0"/>
              <a:t>,</a:t>
            </a:r>
            <a:r>
              <a:rPr lang="it-IT" sz="2800" i="1" dirty="0" smtClean="0"/>
              <a:t> P</a:t>
            </a:r>
            <a:r>
              <a:rPr lang="it-IT" sz="2800" dirty="0" smtClean="0"/>
              <a:t>, </a:t>
            </a:r>
            <a:r>
              <a:rPr lang="it-IT" sz="2800" i="1" dirty="0" smtClean="0"/>
              <a:t>Q</a:t>
            </a:r>
            <a:r>
              <a:rPr lang="it-IT" sz="2800" dirty="0" smtClean="0"/>
              <a:t> sono allineati;</a:t>
            </a:r>
          </a:p>
          <a:p>
            <a:endParaRPr lang="it-IT" sz="1000" dirty="0" smtClean="0"/>
          </a:p>
          <a:p>
            <a:r>
              <a:rPr lang="it-IT" sz="2800" dirty="0" smtClean="0"/>
              <a:t>il rapporto                    è costante</a:t>
            </a:r>
          </a:p>
          <a:p>
            <a:pPr>
              <a:buNone/>
            </a:pPr>
            <a:endParaRPr lang="it-IT" sz="1000" dirty="0" smtClean="0"/>
          </a:p>
          <a:p>
            <a:pPr>
              <a:buNone/>
            </a:pPr>
            <a:r>
              <a:rPr lang="it-IT" sz="2800" dirty="0" smtClean="0"/>
              <a:t>(se </a:t>
            </a:r>
            <a:r>
              <a:rPr lang="it-IT" sz="2800" i="1" dirty="0" smtClean="0"/>
              <a:t>Q </a:t>
            </a:r>
            <a:r>
              <a:rPr lang="it-IT" sz="2800" dirty="0" smtClean="0"/>
              <a:t>è il trasformato di </a:t>
            </a:r>
            <a:r>
              <a:rPr lang="it-IT" sz="2800" i="1" dirty="0" smtClean="0"/>
              <a:t>P</a:t>
            </a:r>
            <a:r>
              <a:rPr lang="it-IT" sz="2800" dirty="0" smtClean="0"/>
              <a:t>. Sennò …?)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3563888" y="2132856"/>
          <a:ext cx="1368152" cy="936104"/>
        </p:xfrm>
        <a:graphic>
          <a:graphicData uri="http://schemas.openxmlformats.org/presentationml/2006/ole">
            <p:oleObj spid="_x0000_s1026" name="Equation" r:id="rId3" imgW="520560" imgH="393480" progId="">
              <p:embed/>
            </p:oleObj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763688" y="62068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FF0000"/>
                </a:solidFill>
                <a:latin typeface="+mn-lt"/>
              </a:rPr>
              <a:t>OAP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e </a:t>
            </a:r>
            <a:r>
              <a:rPr lang="it-IT" sz="2800" i="1" dirty="0" smtClean="0">
                <a:solidFill>
                  <a:srgbClr val="FF0000"/>
                </a:solidFill>
                <a:latin typeface="+mn-lt"/>
              </a:rPr>
              <a:t>OBQ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sono simili </a:t>
            </a:r>
            <a:r>
              <a:rPr lang="it-IT" sz="2800" dirty="0" smtClean="0">
                <a:latin typeface="+mn-lt"/>
              </a:rPr>
              <a:t>per esempio.</a:t>
            </a:r>
            <a:r>
              <a:rPr lang="it-IT" sz="2800" dirty="0" smtClean="0">
                <a:solidFill>
                  <a:srgbClr val="FF0000"/>
                </a:solidFill>
                <a:latin typeface="+mn-lt"/>
              </a:rPr>
              <a:t>  </a:t>
            </a:r>
            <a:endParaRPr lang="it-IT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45024"/>
            <a:ext cx="4000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Variazioni … della macchina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628800"/>
            <a:ext cx="7344494" cy="1080120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Costruzione di una macchina di </a:t>
            </a:r>
            <a:r>
              <a:rPr lang="it-IT" sz="2800" dirty="0" smtClean="0">
                <a:solidFill>
                  <a:srgbClr val="FF0000"/>
                </a:solidFill>
              </a:rPr>
              <a:t>rapporto diverso</a:t>
            </a:r>
            <a:r>
              <a:rPr lang="it-IT" sz="2800" dirty="0" smtClean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35671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C:\Users\Utente\Desktop\associazione\loghi e intestazioni\geogeb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715056"/>
            <a:ext cx="648072" cy="566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20000" cy="1143000"/>
          </a:xfrm>
        </p:spPr>
        <p:txBody>
          <a:bodyPr/>
          <a:lstStyle/>
          <a:p>
            <a:r>
              <a:rPr lang="it-IT" sz="4000" dirty="0" smtClean="0">
                <a:solidFill>
                  <a:schemeClr val="tx1"/>
                </a:solidFill>
              </a:rPr>
              <a:t>Variazioni … della macchina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628800"/>
            <a:ext cx="6336704" cy="576064"/>
          </a:xfrm>
        </p:spPr>
        <p:txBody>
          <a:bodyPr/>
          <a:lstStyle/>
          <a:p>
            <a:pPr>
              <a:buNone/>
            </a:pPr>
            <a:r>
              <a:rPr lang="it-IT" sz="2800" dirty="0" smtClean="0"/>
              <a:t>	… e se si cambiasse il vincolo?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it-IT" dirty="0" smtClean="0"/>
              <a:t>Turrini &amp; </a:t>
            </a:r>
            <a:r>
              <a:rPr lang="it-IT" dirty="0" err="1" smtClean="0"/>
              <a:t>Zanoli</a:t>
            </a:r>
            <a:r>
              <a:rPr lang="it-IT" dirty="0" smtClean="0"/>
              <a:t> – Conto e </a:t>
            </a:r>
            <a:r>
              <a:rPr lang="it-IT" dirty="0" err="1" smtClean="0"/>
              <a:t>rac…Conto</a:t>
            </a:r>
            <a:r>
              <a:rPr lang="it-IT" dirty="0" smtClean="0"/>
              <a:t> - Bologna, 27 febbraio 2014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49DBE-A3B5-488B-AA17-CD8FFE064BB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307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48880"/>
            <a:ext cx="39052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1331640" y="5517232"/>
            <a:ext cx="65527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Si otterrebbe una 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simmetria centrale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it-IT" sz="2800" kern="0" dirty="0" smtClean="0">
                <a:latin typeface="+mn-lt"/>
                <a:cs typeface="+mn-cs"/>
              </a:rPr>
              <a:t>È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un’omotetia </a:t>
            </a:r>
            <a:r>
              <a:rPr lang="it-IT" sz="2800" kern="0" dirty="0" smtClean="0">
                <a:latin typeface="+mn-lt"/>
                <a:cs typeface="+mn-cs"/>
              </a:rPr>
              <a:t>di rapporto</a:t>
            </a:r>
            <a:r>
              <a:rPr kumimoji="0" lang="it-I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-1.</a:t>
            </a:r>
          </a:p>
        </p:txBody>
      </p:sp>
      <p:pic>
        <p:nvPicPr>
          <p:cNvPr id="9" name="Picture 1" descr="C:\Users\Utente\Desktop\associazione\loghi e intestazioni\geogebr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715056"/>
            <a:ext cx="648072" cy="566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locco a righe">
  <a:themeElements>
    <a:clrScheme name="Tema di Office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Slate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661</Words>
  <Application>Microsoft Office PowerPoint</Application>
  <PresentationFormat>Presentazione su schermo (4:3)</PresentationFormat>
  <Paragraphs>130</Paragraphs>
  <Slides>25</Slides>
  <Notes>0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7" baseType="lpstr">
      <vt:lpstr>Blocco a righe</vt:lpstr>
      <vt:lpstr>Equation</vt:lpstr>
      <vt:lpstr>La matematica attraverso la sperimentazione con le macchine. Una scommessa per il futuro!</vt:lpstr>
      <vt:lpstr>Pantografo di Scheiner</vt:lpstr>
      <vt:lpstr>Diapositiva 3</vt:lpstr>
      <vt:lpstr>Come è fatta la macchina?</vt:lpstr>
      <vt:lpstr>Che cosa fa la macchina?</vt:lpstr>
      <vt:lpstr>Che cosa fa la macchina?</vt:lpstr>
      <vt:lpstr>Perché lo fa?</vt:lpstr>
      <vt:lpstr>Variazioni … della macchina</vt:lpstr>
      <vt:lpstr>Variazioni … della macchina</vt:lpstr>
      <vt:lpstr>Variazioni … della macchina</vt:lpstr>
      <vt:lpstr>Variazioni … della macchina</vt:lpstr>
      <vt:lpstr>Variazioni … della macchina</vt:lpstr>
      <vt:lpstr>Indicazioni metodologiche</vt:lpstr>
      <vt:lpstr>… durante la discussione</vt:lpstr>
      <vt:lpstr>… nei protocolli dei ragazzi</vt:lpstr>
      <vt:lpstr>L’attività con le macchine</vt:lpstr>
      <vt:lpstr>… nel pantografo di Scheiner</vt:lpstr>
      <vt:lpstr>… nel pantografo di Scheiner</vt:lpstr>
      <vt:lpstr>Presentazione di attività in classe</vt:lpstr>
      <vt:lpstr>Presentazione di attività in classe</vt:lpstr>
      <vt:lpstr>Presentazione di attività in classe</vt:lpstr>
      <vt:lpstr>Presentazione di attività in classe</vt:lpstr>
      <vt:lpstr>Presentazione di attività in classe</vt:lpstr>
      <vt:lpstr>Progetto Regionale MMLab-ER</vt:lpstr>
      <vt:lpstr>La matematica attraverso la sperimentazione con le macchine. Una scommessa per il futuro!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autore</dc:creator>
  <cp:lastModifiedBy>Utente</cp:lastModifiedBy>
  <cp:revision>362</cp:revision>
  <cp:lastPrinted>1601-01-01T00:00:00Z</cp:lastPrinted>
  <dcterms:created xsi:type="dcterms:W3CDTF">2011-09-14T09:08:10Z</dcterms:created>
  <dcterms:modified xsi:type="dcterms:W3CDTF">2014-03-02T14:24:35Z</dcterms:modified>
</cp:coreProperties>
</file>