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59" r:id="rId4"/>
    <p:sldId id="260" r:id="rId5"/>
    <p:sldId id="261" r:id="rId6"/>
    <p:sldId id="271" r:id="rId7"/>
    <p:sldId id="262" r:id="rId8"/>
    <p:sldId id="273" r:id="rId9"/>
    <p:sldId id="264" r:id="rId10"/>
    <p:sldId id="274" r:id="rId11"/>
    <p:sldId id="267" r:id="rId12"/>
    <p:sldId id="268" r:id="rId13"/>
    <p:sldId id="275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76" autoAdjust="0"/>
    <p:restoredTop sz="94660"/>
  </p:normalViewPr>
  <p:slideViewPr>
    <p:cSldViewPr>
      <p:cViewPr varScale="1">
        <p:scale>
          <a:sx n="68" d="100"/>
          <a:sy n="68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5F7BD-0C80-46CB-B121-55BC7730668D}" type="datetimeFigureOut">
              <a:rPr lang="it-IT" smtClean="0"/>
              <a:pPr/>
              <a:t>12/05/2013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93B01-B018-4109-98FF-A9B1C1BD4F7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93B01-B018-4109-98FF-A9B1C1BD4F75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5740-7ACF-4383-96F5-499DDE6A2E43}" type="datetimeFigureOut">
              <a:rPr lang="it-IT" smtClean="0"/>
              <a:pPr/>
              <a:t>12/05/2013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60734-678F-4689-A947-3CB8B532C8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5740-7ACF-4383-96F5-499DDE6A2E43}" type="datetimeFigureOut">
              <a:rPr lang="it-IT" smtClean="0"/>
              <a:pPr/>
              <a:t>12/05/2013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60734-678F-4689-A947-3CB8B532C8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5740-7ACF-4383-96F5-499DDE6A2E43}" type="datetimeFigureOut">
              <a:rPr lang="it-IT" smtClean="0"/>
              <a:pPr/>
              <a:t>12/05/2013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60734-678F-4689-A947-3CB8B532C8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5740-7ACF-4383-96F5-499DDE6A2E43}" type="datetimeFigureOut">
              <a:rPr lang="it-IT" smtClean="0"/>
              <a:pPr/>
              <a:t>12/05/2013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60734-678F-4689-A947-3CB8B532C8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5740-7ACF-4383-96F5-499DDE6A2E43}" type="datetimeFigureOut">
              <a:rPr lang="it-IT" smtClean="0"/>
              <a:pPr/>
              <a:t>12/05/2013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60734-678F-4689-A947-3CB8B532C8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5740-7ACF-4383-96F5-499DDE6A2E43}" type="datetimeFigureOut">
              <a:rPr lang="it-IT" smtClean="0"/>
              <a:pPr/>
              <a:t>12/05/2013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60734-678F-4689-A947-3CB8B532C8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5740-7ACF-4383-96F5-499DDE6A2E43}" type="datetimeFigureOut">
              <a:rPr lang="it-IT" smtClean="0"/>
              <a:pPr/>
              <a:t>12/05/2013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60734-678F-4689-A947-3CB8B532C8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5740-7ACF-4383-96F5-499DDE6A2E43}" type="datetimeFigureOut">
              <a:rPr lang="it-IT" smtClean="0"/>
              <a:pPr/>
              <a:t>12/05/2013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60734-678F-4689-A947-3CB8B532C8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5740-7ACF-4383-96F5-499DDE6A2E43}" type="datetimeFigureOut">
              <a:rPr lang="it-IT" smtClean="0"/>
              <a:pPr/>
              <a:t>12/05/2013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60734-678F-4689-A947-3CB8B532C8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5740-7ACF-4383-96F5-499DDE6A2E43}" type="datetimeFigureOut">
              <a:rPr lang="it-IT" smtClean="0"/>
              <a:pPr/>
              <a:t>12/05/2013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60734-678F-4689-A947-3CB8B532C8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5740-7ACF-4383-96F5-499DDE6A2E43}" type="datetimeFigureOut">
              <a:rPr lang="it-IT" smtClean="0"/>
              <a:pPr/>
              <a:t>12/05/2013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60734-678F-4689-A947-3CB8B532C8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A5740-7ACF-4383-96F5-499DDE6A2E43}" type="datetimeFigureOut">
              <a:rPr lang="it-IT" smtClean="0"/>
              <a:pPr/>
              <a:t>12/05/2013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60734-678F-4689-A947-3CB8B532C89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successioni1.ggb" TargetMode="External"/><Relationship Id="rId2" Type="http://schemas.openxmlformats.org/officeDocument/2006/relationships/hyperlink" Target="http://www.macchinematematiche.org/images/geogebra/geoTassonisito/SuccessioniMarco1.ggb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cchinematematiche.org/images/geogebra/geoTassonisito/successioni1.ggb" TargetMode="External"/><Relationship Id="rId4" Type="http://schemas.openxmlformats.org/officeDocument/2006/relationships/hyperlink" Target="http://www.macchinematematiche.org/images/geogebra/geoTassonisito/SuccessioniMarco2.ggb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cchinematematiche.org/images/geogebra/geoTassonisito/simmetria%20centrale.ggb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cchinematematiche.org/images/geogebra/geoTassonisito/inserimentoimmagini.ggb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cchinematematiche.org/images/geogebra/geoTassonisito/dispensa2.docx" TargetMode="External"/><Relationship Id="rId2" Type="http://schemas.openxmlformats.org/officeDocument/2006/relationships/hyperlink" Target="http://www.macchinematematiche.org/images/geogebra/geoTassonisito/dispensa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cchinematematiche.org/images/geogebra/geoTassonisito/dispensa3.doc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strumenti3.ggb" TargetMode="External"/><Relationship Id="rId3" Type="http://schemas.openxmlformats.org/officeDocument/2006/relationships/hyperlink" Target="http://www.macchinematematiche.org/images/geogebra/geoTassonisito/strumenti1.ggb" TargetMode="External"/><Relationship Id="rId7" Type="http://schemas.openxmlformats.org/officeDocument/2006/relationships/hyperlink" Target="http://www.macchinematematiche.org/images/geogebra/geoTassonisito/interscrf.ggb" TargetMode="External"/><Relationship Id="rId2" Type="http://schemas.openxmlformats.org/officeDocument/2006/relationships/hyperlink" Target="http://www.macchinematematiche.org/images/geogebra/geoTassonisito/strumenti.gg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strumenti2.ggb" TargetMode="External"/><Relationship Id="rId5" Type="http://schemas.openxmlformats.org/officeDocument/2006/relationships/hyperlink" Target="http://www.macchinematematiche.org/images/geogebra/geoTassonisito/strumenti3.ggb" TargetMode="External"/><Relationship Id="rId4" Type="http://schemas.openxmlformats.org/officeDocument/2006/relationships/hyperlink" Target="http://www.macchinematematiche.org/images/geogebra/geoTassonisito/strumenti2.ggb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cchinematematiche.org/images/geogebra/geoTassonisito/triangolo4.ggb" TargetMode="External"/><Relationship Id="rId3" Type="http://schemas.openxmlformats.org/officeDocument/2006/relationships/hyperlink" Target="http://www.macchinematematiche.org/images/geogebra/geoTassonisito/geo1.ggb" TargetMode="External"/><Relationship Id="rId7" Type="http://schemas.openxmlformats.org/officeDocument/2006/relationships/hyperlink" Target="http://www.macchinematematiche.org/images/geogebra/geoTassonisito/geo4.gg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cchinematematiche.org/images/geogebra/geoTassonisito/geo5.ggb" TargetMode="External"/><Relationship Id="rId5" Type="http://schemas.openxmlformats.org/officeDocument/2006/relationships/hyperlink" Target="http://www.macchinematematiche.org/images/geogebra/geoTassonisito/geo3.ggb" TargetMode="External"/><Relationship Id="rId10" Type="http://schemas.openxmlformats.org/officeDocument/2006/relationships/hyperlink" Target="http://www.macchinematematiche.org/images/geogebra/geoTassonisito/tangenti1.ggb" TargetMode="External"/><Relationship Id="rId4" Type="http://schemas.openxmlformats.org/officeDocument/2006/relationships/hyperlink" Target="http://www.macchinematematiche.org/images/geogebra/geoTassonisito/geo2.ggb" TargetMode="External"/><Relationship Id="rId9" Type="http://schemas.openxmlformats.org/officeDocument/2006/relationships/hyperlink" Target="http://www.macchinematematiche.org/images/geogebra/geoTassonisito/parabola.ggb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cchinematematiche.org/images/geogebra/geoTassonisito/triangolo%20isoscele.ggb" TargetMode="External"/><Relationship Id="rId2" Type="http://schemas.openxmlformats.org/officeDocument/2006/relationships/hyperlink" Target="http://www.macchinematematiche.org/images/geogebra/geoTassonisito/rettangolo.gg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cchinematematiche.org/images/geogebra/geoTassonisito/Napoleone.ggb" TargetMode="External"/><Relationship Id="rId5" Type="http://schemas.openxmlformats.org/officeDocument/2006/relationships/hyperlink" Target="http://www.macchinematematiche.org/images/geogebra/geoTassonisito/assi%20parallelogramma.ggb" TargetMode="External"/><Relationship Id="rId4" Type="http://schemas.openxmlformats.org/officeDocument/2006/relationships/hyperlink" Target="http://www.macchinematematiche.org/images/geogebra/geoTassonisito/triangolo.ggb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cchinematematiche.org/images/geogebra/geoTassonisito/sinusoide.ggb" TargetMode="External"/><Relationship Id="rId2" Type="http://schemas.openxmlformats.org/officeDocument/2006/relationships/hyperlink" Target="http://www.macchinematematiche.org/images/geogebra/geoTassonisito/Fascicirconferenze.gg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cchinematematiche.org/images/geogebra/geoTassonisito/Prbl2.ggb" TargetMode="External"/><Relationship Id="rId5" Type="http://schemas.openxmlformats.org/officeDocument/2006/relationships/hyperlink" Target="http://www.macchinematematiche.org/images/geogebra/geoTassonisito/Prbl1.ggb" TargetMode="External"/><Relationship Id="rId4" Type="http://schemas.openxmlformats.org/officeDocument/2006/relationships/hyperlink" Target="Marco/Corso%20GeoGebra/Prbl1p259.ggb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cchinematematiche.org/images/geogebra/geoTassonisito/fogliocalcolo3.ggb" TargetMode="External"/><Relationship Id="rId2" Type="http://schemas.openxmlformats.org/officeDocument/2006/relationships/hyperlink" Target="http://www.macchinematematiche.org/images/geogebra/geoTassonisito/fogliocalcolo1.gg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cchinematematiche.org/images/geogebra/geoTassonisito/Metodobisezione.gg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5400" dirty="0" smtClean="0"/>
              <a:t>Introduzione a Geogebra</a:t>
            </a:r>
            <a:endParaRPr lang="it-IT" sz="5400" dirty="0"/>
          </a:p>
        </p:txBody>
      </p:sp>
      <p:sp>
        <p:nvSpPr>
          <p:cNvPr id="3" name="Rettangolo 2"/>
          <p:cNvSpPr/>
          <p:nvPr/>
        </p:nvSpPr>
        <p:spPr>
          <a:xfrm>
            <a:off x="2339752" y="43651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buNone/>
            </a:pPr>
            <a:r>
              <a:rPr lang="it-IT" b="1" dirty="0" smtClean="0"/>
              <a:t> Guida</a:t>
            </a:r>
          </a:p>
          <a:p>
            <a:pPr lvl="0" algn="ctr">
              <a:buNone/>
            </a:pPr>
            <a:r>
              <a:rPr lang="it-IT" b="1" dirty="0" smtClean="0"/>
              <a:t>www.geogebra.org/book/</a:t>
            </a:r>
            <a:r>
              <a:rPr lang="it-IT" b="1" dirty="0" err="1" smtClean="0"/>
              <a:t>intro-it.pdf</a:t>
            </a:r>
            <a:endParaRPr lang="it-IT" b="1" dirty="0" smtClean="0"/>
          </a:p>
        </p:txBody>
      </p:sp>
      <p:sp>
        <p:nvSpPr>
          <p:cNvPr id="4" name="CasellaDiTesto 3"/>
          <p:cNvSpPr txBox="1"/>
          <p:nvPr/>
        </p:nvSpPr>
        <p:spPr>
          <a:xfrm>
            <a:off x="3635896" y="5661248"/>
            <a:ext cx="5281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Liceo </a:t>
            </a:r>
            <a:r>
              <a:rPr lang="it-IT" dirty="0" err="1" smtClean="0"/>
              <a:t>A.Tassoni</a:t>
            </a:r>
            <a:r>
              <a:rPr lang="it-IT" dirty="0" smtClean="0"/>
              <a:t>  - Associazione Macchine Matematiche</a:t>
            </a:r>
          </a:p>
          <a:p>
            <a:pPr algn="ctr"/>
            <a:r>
              <a:rPr lang="it-IT" dirty="0" smtClean="0"/>
              <a:t>Modena 3,6,8 Maggio 2013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it-IT" sz="3200" dirty="0" smtClean="0"/>
              <a:t>Successioni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hlinkClick r:id="rId2"/>
              </a:rPr>
              <a:t>Creare una successione tramite </a:t>
            </a:r>
            <a:r>
              <a:rPr lang="it-IT" dirty="0" err="1" smtClean="0">
                <a:hlinkClick r:id="rId2"/>
              </a:rPr>
              <a:t>slider</a:t>
            </a:r>
            <a:endParaRPr lang="it-IT" dirty="0" smtClean="0">
              <a:hlinkClick r:id="rId3" action="ppaction://hlinkfile"/>
            </a:endParaRPr>
          </a:p>
          <a:p>
            <a:endParaRPr lang="it-IT" dirty="0" smtClean="0">
              <a:hlinkClick r:id="rId3" action="ppaction://hlinkfile"/>
            </a:endParaRPr>
          </a:p>
          <a:p>
            <a:r>
              <a:rPr lang="it-IT" dirty="0" smtClean="0">
                <a:hlinkClick r:id="rId4"/>
              </a:rPr>
              <a:t>Comando “Successione”</a:t>
            </a:r>
            <a:endParaRPr lang="it-IT" dirty="0" smtClean="0">
              <a:hlinkClick r:id="rId5"/>
            </a:endParaRPr>
          </a:p>
          <a:p>
            <a:endParaRPr lang="it-IT" dirty="0" smtClean="0">
              <a:hlinkClick r:id="rId5"/>
            </a:endParaRPr>
          </a:p>
          <a:p>
            <a:r>
              <a:rPr lang="it-IT" dirty="0" smtClean="0">
                <a:hlinkClick r:id="rId5"/>
              </a:rPr>
              <a:t>Esempio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>
                <a:latin typeface="+mn-lt"/>
                <a:ea typeface="+mn-ea"/>
                <a:cs typeface="+mn-cs"/>
              </a:rPr>
              <a:t>Punto su un oggetto</a:t>
            </a:r>
            <a:br>
              <a:rPr lang="it-IT" sz="3200" b="1" dirty="0" smtClean="0">
                <a:latin typeface="+mn-lt"/>
                <a:ea typeface="+mn-ea"/>
                <a:cs typeface="+mn-cs"/>
              </a:rPr>
            </a:br>
            <a:endParaRPr lang="it-IT" sz="3200" b="1" dirty="0" smtClean="0">
              <a:latin typeface="+mn-lt"/>
              <a:ea typeface="+mn-ea"/>
              <a:cs typeface="+mn-cs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/>
              <a:t> Esempio : punto vincolato ad una corona circolare</a:t>
            </a:r>
          </a:p>
          <a:p>
            <a:pPr>
              <a:buNone/>
            </a:pPr>
            <a:r>
              <a:rPr lang="it-IT" sz="2800" dirty="0" smtClean="0"/>
              <a:t>     (</a:t>
            </a:r>
            <a:r>
              <a:rPr lang="it-IT" sz="2800" dirty="0" smtClean="0">
                <a:hlinkClick r:id="rId2"/>
              </a:rPr>
              <a:t>pantografo per simmetria centrale)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Inserimento immagini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hlinkClick r:id="rId2"/>
              </a:rPr>
              <a:t>Esempio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Materiale cartaceo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hlinkClick r:id="rId2"/>
              </a:rPr>
              <a:t>Dispensa1</a:t>
            </a:r>
            <a:endParaRPr lang="it-IT" dirty="0" smtClean="0"/>
          </a:p>
          <a:p>
            <a:r>
              <a:rPr lang="it-IT" dirty="0" smtClean="0">
                <a:hlinkClick r:id="rId3"/>
              </a:rPr>
              <a:t>Dispensa2</a:t>
            </a:r>
            <a:endParaRPr lang="it-IT" dirty="0" smtClean="0"/>
          </a:p>
          <a:p>
            <a:r>
              <a:rPr lang="it-IT" dirty="0" smtClean="0">
                <a:hlinkClick r:id="rId4"/>
              </a:rPr>
              <a:t>Dispensa3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Presentazione dei principali strumenti</a:t>
            </a:r>
          </a:p>
          <a:p>
            <a:r>
              <a:rPr lang="it-IT" dirty="0" smtClean="0"/>
              <a:t>Costruzioni di figure </a:t>
            </a:r>
          </a:p>
          <a:p>
            <a:r>
              <a:rPr lang="it-IT" dirty="0" smtClean="0"/>
              <a:t>Costruzioni di luoghi</a:t>
            </a:r>
          </a:p>
          <a:p>
            <a:r>
              <a:rPr lang="it-IT" dirty="0" smtClean="0"/>
              <a:t>Rappresentazione di curve</a:t>
            </a:r>
          </a:p>
          <a:p>
            <a:r>
              <a:rPr lang="it-IT" dirty="0" smtClean="0"/>
              <a:t>Foglio di calcolo</a:t>
            </a:r>
            <a:endParaRPr lang="it-IT" i="1" dirty="0" smtClean="0"/>
          </a:p>
          <a:p>
            <a:r>
              <a:rPr lang="it-IT" dirty="0" smtClean="0"/>
              <a:t>Proprietà avanzate</a:t>
            </a:r>
          </a:p>
          <a:p>
            <a:r>
              <a:rPr lang="it-IT" dirty="0" smtClean="0"/>
              <a:t>Inserimento immagini</a:t>
            </a:r>
          </a:p>
          <a:p>
            <a:r>
              <a:rPr lang="it-IT" dirty="0" smtClean="0"/>
              <a:t>Successioni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267744" y="548680"/>
            <a:ext cx="28923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Argomenti trattati</a:t>
            </a:r>
            <a:endParaRPr lang="it-IT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851920" y="260648"/>
            <a:ext cx="1418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Geogebra</a:t>
            </a:r>
            <a:endParaRPr lang="it-IT" sz="24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99592" y="908720"/>
            <a:ext cx="770485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2000" b="1" dirty="0" smtClean="0"/>
              <a:t>Interfaccia</a:t>
            </a:r>
            <a:r>
              <a:rPr lang="it-IT" sz="2000" dirty="0" smtClean="0"/>
              <a:t>: vista grafica e vista algebra  + vista foglio di calcolo  + vista CAS</a:t>
            </a:r>
          </a:p>
          <a:p>
            <a:pPr>
              <a:spcAft>
                <a:spcPts val="1200"/>
              </a:spcAft>
            </a:pPr>
            <a:r>
              <a:rPr lang="it-IT" sz="2000" b="1" dirty="0" smtClean="0"/>
              <a:t>Strumenti</a:t>
            </a:r>
            <a:r>
              <a:rPr lang="it-IT" sz="2000" dirty="0" smtClean="0"/>
              <a:t> (vista grafica): </a:t>
            </a:r>
            <a:r>
              <a:rPr lang="it-IT" sz="2000" dirty="0"/>
              <a:t>Le caselle degli strumenti contengono strumenti simili o strumenti che generano lo stesso tipo di nuovo oggetto</a:t>
            </a:r>
            <a:r>
              <a:rPr lang="it-IT" sz="2000" dirty="0" smtClean="0"/>
              <a:t>. Sotto  alle caselle degli strumenti compaiono i comandi.</a:t>
            </a:r>
          </a:p>
          <a:p>
            <a:pPr>
              <a:spcAft>
                <a:spcPts val="1200"/>
              </a:spcAft>
            </a:pPr>
            <a:r>
              <a:rPr lang="it-IT" sz="2000" b="1" dirty="0" smtClean="0"/>
              <a:t>Barra di inserimento: </a:t>
            </a:r>
            <a:r>
              <a:rPr lang="it-IT" sz="2000" dirty="0" smtClean="0"/>
              <a:t>consente di inserire oggetti definiti algebricamente (compaiono anche nella finestra grafica) + </a:t>
            </a:r>
            <a:r>
              <a:rPr lang="it-IT" sz="2000" b="1" dirty="0" smtClean="0"/>
              <a:t>Guida inserimento </a:t>
            </a:r>
            <a:r>
              <a:rPr lang="it-IT" sz="2000" i="1" dirty="0" smtClean="0"/>
              <a:t>(tasto in basso a destra)</a:t>
            </a:r>
          </a:p>
          <a:p>
            <a:pPr>
              <a:spcAft>
                <a:spcPts val="1200"/>
              </a:spcAft>
            </a:pPr>
            <a:r>
              <a:rPr lang="it-IT" sz="2000" b="1" i="1" dirty="0" smtClean="0"/>
              <a:t>Osservazioni sulla videata: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it-IT" sz="2000" dirty="0" smtClean="0"/>
              <a:t>Impostazione degli assi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it-IT" sz="2000" dirty="0" smtClean="0"/>
              <a:t>Zoom nella rotella del mouse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it-IT" sz="2000" dirty="0" smtClean="0"/>
              <a:t>Muovi la vista grafica</a:t>
            </a:r>
          </a:p>
          <a:p>
            <a:endParaRPr lang="it-IT" b="1" i="1" dirty="0" smtClean="0"/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39552" y="404664"/>
            <a:ext cx="820891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Esaminiamo i principali strumenti</a:t>
            </a:r>
          </a:p>
          <a:p>
            <a:pPr algn="ctr"/>
            <a:endParaRPr lang="it-IT" sz="2000" b="1" dirty="0" smtClean="0"/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cap="all" dirty="0" smtClean="0">
                <a:hlinkClick r:id="rId2"/>
              </a:rPr>
              <a:t>Strumenti 0</a:t>
            </a:r>
            <a:endParaRPr lang="it-IT" cap="all" dirty="0" smtClean="0"/>
          </a:p>
          <a:p>
            <a:pPr>
              <a:buFont typeface="Arial" pitchFamily="34" charset="0"/>
              <a:buChar char="•"/>
            </a:pPr>
            <a:endParaRPr lang="it-IT" cap="all" dirty="0" smtClean="0">
              <a:hlinkClick r:id="rId3"/>
            </a:endParaRPr>
          </a:p>
          <a:p>
            <a:pPr>
              <a:buFont typeface="Arial" pitchFamily="34" charset="0"/>
              <a:buChar char="•"/>
            </a:pPr>
            <a:endParaRPr lang="it-IT" dirty="0" smtClean="0">
              <a:hlinkClick r:id="rId3"/>
            </a:endParaRPr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hlinkClick r:id="rId3"/>
              </a:rPr>
              <a:t>STRUMENTI  1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hlinkClick r:id="rId4"/>
              </a:rPr>
              <a:t>STRUMENTI 2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cap="all" dirty="0" smtClean="0">
                <a:hlinkClick r:id="rId5"/>
              </a:rPr>
              <a:t>Strumenti  3</a:t>
            </a:r>
            <a:endParaRPr lang="it-IT" cap="all" dirty="0" smtClean="0"/>
          </a:p>
          <a:p>
            <a:pPr>
              <a:buFont typeface="Arial" pitchFamily="34" charset="0"/>
              <a:buChar char="•"/>
            </a:pPr>
            <a:endParaRPr lang="it-IT" cap="all" dirty="0" smtClean="0">
              <a:hlinkClick r:id="rId6" action="ppaction://hlinkfile"/>
            </a:endParaRPr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cap="all" dirty="0" smtClean="0">
                <a:hlinkClick r:id="rId7"/>
              </a:rPr>
              <a:t>OSSERVAZIONE SULLA INTERSEZIONE </a:t>
            </a:r>
            <a:r>
              <a:rPr lang="it-IT" cap="all" dirty="0" err="1" smtClean="0">
                <a:hlinkClick r:id="rId7"/>
              </a:rPr>
              <a:t>DI</a:t>
            </a:r>
            <a:r>
              <a:rPr lang="it-IT" cap="all" dirty="0" smtClean="0">
                <a:hlinkClick r:id="rId7"/>
              </a:rPr>
              <a:t> DUE OGGETTI</a:t>
            </a:r>
            <a:endParaRPr lang="it-IT" cap="all" dirty="0" smtClean="0">
              <a:hlinkClick r:id="rId8" action="ppaction://hlinkfile"/>
            </a:endParaRPr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it-IT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7715200" cy="57935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/>
              <a:t>Costruzioni proposte:</a:t>
            </a:r>
          </a:p>
          <a:p>
            <a:pPr lvl="0"/>
            <a:endParaRPr lang="it-IT" sz="2000" dirty="0" smtClean="0"/>
          </a:p>
          <a:p>
            <a:pPr lvl="0"/>
            <a:endParaRPr lang="it-IT" sz="2000" dirty="0" smtClean="0"/>
          </a:p>
          <a:p>
            <a:pPr lvl="0"/>
            <a:r>
              <a:rPr lang="it-IT" sz="2000" b="1" dirty="0" smtClean="0">
                <a:solidFill>
                  <a:srgbClr val="FF0000"/>
                </a:solidFill>
              </a:rPr>
              <a:t>Parallelogramma </a:t>
            </a:r>
            <a:r>
              <a:rPr lang="it-IT" sz="2000" b="1" dirty="0" smtClean="0">
                <a:solidFill>
                  <a:srgbClr val="FF0000"/>
                </a:solidFill>
                <a:hlinkClick r:id="rId3"/>
              </a:rPr>
              <a:t>(1)   </a:t>
            </a:r>
            <a:r>
              <a:rPr lang="it-IT" sz="2000" b="1" dirty="0" smtClean="0">
                <a:solidFill>
                  <a:srgbClr val="FF0000"/>
                </a:solidFill>
                <a:hlinkClick r:id="rId4"/>
              </a:rPr>
              <a:t>(2)  </a:t>
            </a:r>
            <a:r>
              <a:rPr lang="it-IT" sz="2000" b="1" dirty="0" smtClean="0">
                <a:solidFill>
                  <a:srgbClr val="FF0000"/>
                </a:solidFill>
                <a:hlinkClick r:id="rId5"/>
              </a:rPr>
              <a:t>(</a:t>
            </a:r>
            <a:r>
              <a:rPr lang="it-IT" sz="2000" b="1" dirty="0" smtClean="0">
                <a:solidFill>
                  <a:srgbClr val="FF0000"/>
                </a:solidFill>
                <a:hlinkClick r:id="rId5"/>
              </a:rPr>
              <a:t>3</a:t>
            </a:r>
            <a:r>
              <a:rPr lang="it-IT" sz="2000" b="1" dirty="0" smtClean="0">
                <a:solidFill>
                  <a:srgbClr val="FF0000"/>
                </a:solidFill>
                <a:hlinkClick r:id="rId5"/>
              </a:rPr>
              <a:t>)  </a:t>
            </a:r>
            <a:r>
              <a:rPr lang="it-IT" sz="2000" b="1" dirty="0" smtClean="0">
                <a:solidFill>
                  <a:srgbClr val="FF0000"/>
                </a:solidFill>
                <a:hlinkClick r:id="rId6"/>
              </a:rPr>
              <a:t>(5)</a:t>
            </a:r>
            <a:endParaRPr lang="it-IT" sz="2000" b="1" dirty="0" smtClean="0">
              <a:solidFill>
                <a:srgbClr val="FF0000"/>
              </a:solidFill>
            </a:endParaRPr>
          </a:p>
          <a:p>
            <a:pPr lvl="0"/>
            <a:endParaRPr lang="it-IT" sz="2000" b="1" dirty="0" smtClean="0">
              <a:solidFill>
                <a:srgbClr val="FF0000"/>
              </a:solidFill>
            </a:endParaRPr>
          </a:p>
          <a:p>
            <a:pPr lvl="0"/>
            <a:r>
              <a:rPr lang="it-IT" sz="2000" b="1" dirty="0" smtClean="0">
                <a:solidFill>
                  <a:srgbClr val="FF0000"/>
                </a:solidFill>
              </a:rPr>
              <a:t>Antiparallelogramma  </a:t>
            </a:r>
            <a:r>
              <a:rPr lang="it-IT" sz="2000" b="1" dirty="0" smtClean="0">
                <a:solidFill>
                  <a:srgbClr val="FF0000"/>
                </a:solidFill>
                <a:hlinkClick r:id="rId7"/>
              </a:rPr>
              <a:t>(4)</a:t>
            </a:r>
            <a:endParaRPr lang="it-IT" sz="2000" b="1" dirty="0" smtClean="0">
              <a:solidFill>
                <a:srgbClr val="FF0000"/>
              </a:solidFill>
            </a:endParaRPr>
          </a:p>
          <a:p>
            <a:pPr lvl="0"/>
            <a:endParaRPr lang="it-IT" sz="2000" b="1" dirty="0" smtClean="0">
              <a:solidFill>
                <a:srgbClr val="FF0000"/>
              </a:solidFill>
            </a:endParaRPr>
          </a:p>
          <a:p>
            <a:pPr lvl="0"/>
            <a:r>
              <a:rPr lang="it-IT" sz="2000" b="1" dirty="0" smtClean="0">
                <a:solidFill>
                  <a:srgbClr val="FF0000"/>
                </a:solidFill>
              </a:rPr>
              <a:t>Discussione sull’esistenza e unicità di un triangolo dati due lati e un angolo adiacente ad uno di essi </a:t>
            </a:r>
            <a:r>
              <a:rPr lang="it-IT" sz="2000" b="1" dirty="0" smtClean="0">
                <a:solidFill>
                  <a:srgbClr val="FF0000"/>
                </a:solidFill>
                <a:hlinkClick r:id="rId8"/>
              </a:rPr>
              <a:t>(*)</a:t>
            </a:r>
            <a:endParaRPr lang="it-IT" sz="2000" b="1" dirty="0" smtClean="0">
              <a:solidFill>
                <a:srgbClr val="FF0000"/>
              </a:solidFill>
            </a:endParaRPr>
          </a:p>
          <a:p>
            <a:pPr lvl="0"/>
            <a:endParaRPr lang="it-IT" sz="2000" b="1" dirty="0" smtClean="0">
              <a:solidFill>
                <a:srgbClr val="FF0000"/>
              </a:solidFill>
            </a:endParaRPr>
          </a:p>
          <a:p>
            <a:pPr lvl="0"/>
            <a:r>
              <a:rPr lang="it-IT" sz="2000" b="1" dirty="0" smtClean="0"/>
              <a:t>Semplici luoghi: </a:t>
            </a:r>
          </a:p>
          <a:p>
            <a:pPr lvl="1"/>
            <a:r>
              <a:rPr lang="it-IT" sz="2000" b="1" dirty="0" smtClean="0"/>
              <a:t>(</a:t>
            </a:r>
            <a:r>
              <a:rPr lang="it-IT" sz="2000" b="1" dirty="0" smtClean="0">
                <a:hlinkClick r:id="rId9"/>
              </a:rPr>
              <a:t>parabola</a:t>
            </a:r>
            <a:r>
              <a:rPr lang="it-IT" sz="2000" b="1" dirty="0" smtClean="0"/>
              <a:t>)</a:t>
            </a:r>
          </a:p>
          <a:p>
            <a:pPr lvl="1"/>
            <a:r>
              <a:rPr lang="it-IT" sz="2000" b="1" dirty="0" smtClean="0"/>
              <a:t>circonferenza di raggio dato tangente a due circonferenze assegnate </a:t>
            </a:r>
            <a:r>
              <a:rPr lang="it-IT" sz="2000" b="1" dirty="0" smtClean="0">
                <a:hlinkClick r:id="rId10"/>
              </a:rPr>
              <a:t>(primo caso: </a:t>
            </a:r>
            <a:r>
              <a:rPr lang="it-IT" sz="2000" b="1" dirty="0" err="1" smtClean="0">
                <a:hlinkClick r:id="rId10"/>
              </a:rPr>
              <a:t>crf</a:t>
            </a:r>
            <a:r>
              <a:rPr lang="it-IT" sz="2000" b="1" dirty="0" smtClean="0">
                <a:hlinkClick r:id="rId10"/>
              </a:rPr>
              <a:t>. esterne1)</a:t>
            </a:r>
            <a:endParaRPr lang="it-IT" sz="2000" b="1" dirty="0" smtClean="0"/>
          </a:p>
          <a:p>
            <a:pPr lvl="1"/>
            <a:endParaRPr lang="it-IT" sz="1600" dirty="0" smtClean="0"/>
          </a:p>
        </p:txBody>
      </p:sp>
      <p:sp>
        <p:nvSpPr>
          <p:cNvPr id="8" name="Fumetto 1 7"/>
          <p:cNvSpPr/>
          <p:nvPr/>
        </p:nvSpPr>
        <p:spPr>
          <a:xfrm>
            <a:off x="5255568" y="1196752"/>
            <a:ext cx="3492896" cy="1080120"/>
          </a:xfrm>
          <a:prstGeom prst="wedgeRectCallout">
            <a:avLst>
              <a:gd name="adj1" fmla="val -64818"/>
              <a:gd name="adj2" fmla="val -14528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Inserire i parametri (dati)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80728"/>
          </a:xfrm>
        </p:spPr>
        <p:txBody>
          <a:bodyPr>
            <a:normAutofit/>
          </a:bodyPr>
          <a:lstStyle/>
          <a:p>
            <a:r>
              <a:rPr lang="it-IT" sz="2800" dirty="0" smtClean="0"/>
              <a:t>Costruzioni proposte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it-IT" sz="4200" b="1" dirty="0" smtClean="0"/>
              <a:t>Costruzioni</a:t>
            </a:r>
            <a:endParaRPr lang="it-IT" sz="4200" dirty="0" smtClean="0"/>
          </a:p>
          <a:p>
            <a:pPr lvl="0"/>
            <a:r>
              <a:rPr lang="it-IT" sz="4200" dirty="0" smtClean="0">
                <a:hlinkClick r:id="rId2"/>
              </a:rPr>
              <a:t>Costruire un rettangolo dati i lati</a:t>
            </a:r>
            <a:endParaRPr lang="it-IT" sz="4200" dirty="0" smtClean="0"/>
          </a:p>
          <a:p>
            <a:pPr lvl="0"/>
            <a:r>
              <a:rPr lang="it-IT" sz="4200" dirty="0" smtClean="0">
                <a:hlinkClick r:id="rId3"/>
              </a:rPr>
              <a:t>Costruire un triangolo isoscele </a:t>
            </a:r>
            <a:r>
              <a:rPr lang="it-IT" sz="4200" dirty="0" smtClean="0"/>
              <a:t>dati un lato e una angolo ; prendere in considerazioni i vari casi: base e angolo alla base, </a:t>
            </a:r>
            <a:r>
              <a:rPr lang="it-IT" sz="4200" dirty="0" err="1" smtClean="0"/>
              <a:t>base</a:t>
            </a:r>
            <a:r>
              <a:rPr lang="it-IT" sz="4200" dirty="0" smtClean="0"/>
              <a:t> e angolo al vertice, lato obliquo e angolo alla base, lato obliquo e angolo al vertice. La costruzione è sempre possibile?</a:t>
            </a:r>
          </a:p>
          <a:p>
            <a:pPr lvl="0"/>
            <a:r>
              <a:rPr lang="it-IT" sz="4200" dirty="0" smtClean="0"/>
              <a:t>Inscrivere in una data circonferenza </a:t>
            </a:r>
            <a:r>
              <a:rPr lang="it-IT" sz="4200" dirty="0" smtClean="0">
                <a:hlinkClick r:id="rId4"/>
              </a:rPr>
              <a:t>un triangolo </a:t>
            </a:r>
            <a:r>
              <a:rPr lang="it-IT" sz="4200" dirty="0" smtClean="0"/>
              <a:t>il quale abbia gli angoli congruenti a quelli di un triangolo dato.</a:t>
            </a:r>
          </a:p>
          <a:p>
            <a:r>
              <a:rPr lang="it-IT" sz="4200" b="1" dirty="0" smtClean="0"/>
              <a:t> </a:t>
            </a:r>
            <a:endParaRPr lang="it-IT" sz="4200" dirty="0" smtClean="0"/>
          </a:p>
          <a:p>
            <a:pPr>
              <a:buNone/>
            </a:pPr>
            <a:r>
              <a:rPr lang="it-IT" sz="4200" b="1" dirty="0" err="1" smtClean="0"/>
              <a:t>Costruzioni-esplorazioni</a:t>
            </a:r>
            <a:endParaRPr lang="it-IT" sz="4200" dirty="0" smtClean="0"/>
          </a:p>
          <a:p>
            <a:r>
              <a:rPr lang="it-IT" sz="4200" b="1" dirty="0" smtClean="0"/>
              <a:t> </a:t>
            </a:r>
            <a:endParaRPr lang="it-IT" sz="4200" dirty="0" smtClean="0"/>
          </a:p>
          <a:p>
            <a:pPr lvl="0"/>
            <a:r>
              <a:rPr lang="it-IT" sz="4200" dirty="0" smtClean="0"/>
              <a:t>Dato un parallelogramma qualsiasi si costruiscano gli </a:t>
            </a:r>
            <a:r>
              <a:rPr lang="it-IT" sz="4200" dirty="0" smtClean="0">
                <a:hlinkClick r:id="rId5"/>
              </a:rPr>
              <a:t>assi dei suoi lati</a:t>
            </a:r>
            <a:r>
              <a:rPr lang="it-IT" sz="4200" dirty="0" smtClean="0"/>
              <a:t>. Le loro intersezioni sono vertici di un quadrilatero simile al parallelogramma dato?   </a:t>
            </a:r>
          </a:p>
          <a:p>
            <a:pPr lvl="0"/>
            <a:r>
              <a:rPr lang="it-IT" sz="4200" dirty="0" smtClean="0">
                <a:hlinkClick r:id="rId6"/>
              </a:rPr>
              <a:t>Teorema di Napoleone</a:t>
            </a:r>
            <a:r>
              <a:rPr lang="it-IT" sz="4200" dirty="0" smtClean="0"/>
              <a:t>: Dato un parallelogramma si costruiscano sui suoi lati, ed esternamente ad esso, i quadrati aventi come lato i lati del parallelogramma. Studiare le proprietà del quadrilatero avente come vertici i centri dei quadrati</a:t>
            </a:r>
            <a:r>
              <a:rPr lang="it-IT" dirty="0" smtClean="0"/>
              <a:t>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Usiamo la barra di inserimento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000" dirty="0" smtClean="0"/>
              <a:t>Istruzioni</a:t>
            </a:r>
          </a:p>
          <a:p>
            <a:pPr lvl="0">
              <a:buNone/>
            </a:pPr>
            <a:r>
              <a:rPr lang="it-IT" sz="2000" dirty="0" smtClean="0"/>
              <a:t>GeoGebra distingue maiuscole e minuscole. È quindi necessario fare attenzione all’inserimento delle lettere.</a:t>
            </a:r>
          </a:p>
          <a:p>
            <a:r>
              <a:rPr lang="it-IT" sz="2000" dirty="0" smtClean="0"/>
              <a:t> i punti devono sempre essere indicati con lettere maiuscole.</a:t>
            </a:r>
          </a:p>
          <a:p>
            <a:pPr lvl="1">
              <a:buNone/>
            </a:pPr>
            <a:r>
              <a:rPr lang="it-IT" sz="1600" dirty="0" smtClean="0"/>
              <a:t> Esempio: A = (1, 2)</a:t>
            </a:r>
          </a:p>
          <a:p>
            <a:r>
              <a:rPr lang="it-IT" sz="2000" dirty="0" smtClean="0"/>
              <a:t> i vettori devono sempre essere indicati con lettere minuscole. </a:t>
            </a:r>
          </a:p>
          <a:p>
            <a:pPr lvl="1">
              <a:buNone/>
            </a:pPr>
            <a:r>
              <a:rPr lang="it-IT" sz="1600" dirty="0" smtClean="0"/>
              <a:t>Esempio: v = (1, 3)</a:t>
            </a:r>
          </a:p>
          <a:p>
            <a:r>
              <a:rPr lang="it-IT" sz="2000" dirty="0" smtClean="0"/>
              <a:t> Segmenti, rette, coniche, </a:t>
            </a:r>
            <a:r>
              <a:rPr lang="it-IT" sz="2000" dirty="0" err="1" smtClean="0"/>
              <a:t>funzioni…</a:t>
            </a:r>
            <a:r>
              <a:rPr lang="it-IT" sz="2000" dirty="0" smtClean="0"/>
              <a:t> devono sempre essere indicati con lettere minuscole. </a:t>
            </a:r>
          </a:p>
          <a:p>
            <a:pPr lvl="1">
              <a:buNone/>
            </a:pPr>
            <a:r>
              <a:rPr lang="it-IT" sz="1600" dirty="0" smtClean="0"/>
              <a:t>Esempio: circonferenza c: (x – 2)^2 + (y – 1)^2 = 16</a:t>
            </a:r>
          </a:p>
          <a:p>
            <a:r>
              <a:rPr lang="it-IT" sz="2000" dirty="0" smtClean="0"/>
              <a:t>- La variabile x in una funzione e le variabili x e y nell’equazione di una conica devono sempre essere indicate con lettere minuscole.</a:t>
            </a:r>
          </a:p>
          <a:p>
            <a:pPr algn="ctr">
              <a:buNone/>
            </a:pP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Rappresentazione di curve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b="1" dirty="0" smtClean="0">
                <a:hlinkClick r:id="rId2"/>
              </a:rPr>
              <a:t>Fascio generato da due circonferenze</a:t>
            </a:r>
            <a:r>
              <a:rPr lang="it-IT" sz="2000" b="1" dirty="0" smtClean="0"/>
              <a:t> </a:t>
            </a:r>
          </a:p>
          <a:p>
            <a:endParaRPr lang="it-IT" sz="2000" b="1" dirty="0" smtClean="0"/>
          </a:p>
          <a:p>
            <a:r>
              <a:rPr lang="it-IT" sz="2000" b="1" dirty="0" smtClean="0">
                <a:hlinkClick r:id="rId3"/>
              </a:rPr>
              <a:t>Costruzione della sinusoide</a:t>
            </a:r>
            <a:endParaRPr lang="it-IT" sz="2000" b="1" dirty="0" smtClean="0"/>
          </a:p>
          <a:p>
            <a:endParaRPr lang="it-IT" sz="2000" b="1" dirty="0" smtClean="0"/>
          </a:p>
          <a:p>
            <a:r>
              <a:rPr lang="it-IT" sz="2000" b="1" dirty="0" smtClean="0">
                <a:hlinkClick r:id="rId4" action="ppaction://hlinkfile"/>
              </a:rPr>
              <a:t> </a:t>
            </a:r>
            <a:r>
              <a:rPr lang="it-IT" sz="2000" b="1" dirty="0" smtClean="0">
                <a:hlinkClick r:id="rId5"/>
              </a:rPr>
              <a:t>Problema di trigonometria 1</a:t>
            </a:r>
            <a:r>
              <a:rPr lang="it-IT" sz="2000" b="1" dirty="0" smtClean="0"/>
              <a:t>: </a:t>
            </a:r>
            <a:r>
              <a:rPr lang="it-IT" sz="2000" dirty="0" smtClean="0"/>
              <a:t>In una semicirconferenza di diametro </a:t>
            </a:r>
            <a:r>
              <a:rPr lang="it-IT" sz="2000" i="1" dirty="0" smtClean="0"/>
              <a:t>AB</a:t>
            </a:r>
            <a:r>
              <a:rPr lang="it-IT" sz="2000" dirty="0" smtClean="0"/>
              <a:t> e raggio </a:t>
            </a:r>
            <a:r>
              <a:rPr lang="it-IT" sz="2000" i="1" dirty="0" smtClean="0"/>
              <a:t>r</a:t>
            </a:r>
            <a:r>
              <a:rPr lang="it-IT" sz="2000" dirty="0" smtClean="0"/>
              <a:t>, considerare la corda AC=r√2 . Determinare un punto </a:t>
            </a:r>
            <a:r>
              <a:rPr lang="it-IT" sz="2000" i="1" dirty="0" smtClean="0"/>
              <a:t>P</a:t>
            </a:r>
            <a:r>
              <a:rPr lang="it-IT" sz="2000" dirty="0" smtClean="0"/>
              <a:t>, sull’arco BC, in modo che l’area del quadrilatero </a:t>
            </a:r>
            <a:r>
              <a:rPr lang="it-IT" sz="2000" i="1" dirty="0" smtClean="0"/>
              <a:t>ABPC</a:t>
            </a:r>
            <a:r>
              <a:rPr lang="it-IT" sz="2000" dirty="0" smtClean="0"/>
              <a:t> sia r</a:t>
            </a:r>
            <a:r>
              <a:rPr lang="it-IT" sz="2000" baseline="30000" dirty="0" smtClean="0"/>
              <a:t>2</a:t>
            </a:r>
            <a:r>
              <a:rPr lang="it-IT" sz="2000" dirty="0" smtClean="0"/>
              <a:t>∙6/5.</a:t>
            </a:r>
          </a:p>
          <a:p>
            <a:endParaRPr lang="it-IT" sz="2000" b="1" dirty="0" smtClean="0"/>
          </a:p>
          <a:p>
            <a:r>
              <a:rPr lang="it-IT" sz="2000" b="1" dirty="0" smtClean="0">
                <a:hlinkClick r:id="rId6"/>
              </a:rPr>
              <a:t>Problema di trigonometria 2: </a:t>
            </a:r>
            <a:r>
              <a:rPr lang="it-IT" sz="2000" dirty="0" smtClean="0"/>
              <a:t>(punto a) del tema d’esame di Stato della sessione ordinaria 2006 :  Un filo metallico di lunghezza </a:t>
            </a:r>
            <a:r>
              <a:rPr lang="it-IT" sz="2000" i="1" dirty="0" smtClean="0"/>
              <a:t>l</a:t>
            </a:r>
            <a:r>
              <a:rPr lang="it-IT" sz="2000" dirty="0" smtClean="0"/>
              <a:t> viene utilizzato per delimitare il perimetro di un’aiuola rettangolare. Qual è l’aiuola di area massima che è possibile delimitare?</a:t>
            </a:r>
          </a:p>
          <a:p>
            <a:endParaRPr lang="it-IT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Grafici e foglio di calcolo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 smtClean="0"/>
              <a:t>Problema (invalsi): un abbonamento agli impianti sciistici  ha due offerte:</a:t>
            </a:r>
          </a:p>
          <a:p>
            <a:pPr lvl="1"/>
            <a:r>
              <a:rPr lang="it-IT" sz="1600" dirty="0" smtClean="0"/>
              <a:t>Costo iniziale €100 più €15 al giorno</a:t>
            </a:r>
          </a:p>
          <a:p>
            <a:pPr lvl="1"/>
            <a:r>
              <a:rPr lang="it-IT" sz="1600" dirty="0" smtClean="0"/>
              <a:t>€30 al giorno. </a:t>
            </a:r>
          </a:p>
          <a:p>
            <a:pPr lvl="1">
              <a:buNone/>
            </a:pPr>
            <a:r>
              <a:rPr lang="it-IT" sz="1600" dirty="0" smtClean="0"/>
              <a:t>Valutare la convenienza delle due tariffe  </a:t>
            </a:r>
            <a:r>
              <a:rPr lang="it-IT" sz="1600" dirty="0" smtClean="0">
                <a:hlinkClick r:id="rId2"/>
              </a:rPr>
              <a:t>(foglio calcolo1)</a:t>
            </a:r>
            <a:endParaRPr lang="it-IT" sz="1600" dirty="0" smtClean="0"/>
          </a:p>
          <a:p>
            <a:pPr lvl="1">
              <a:buNone/>
            </a:pPr>
            <a:endParaRPr lang="it-IT" sz="1600" dirty="0" smtClean="0"/>
          </a:p>
          <a:p>
            <a:r>
              <a:rPr lang="it-IT" sz="2000" dirty="0" smtClean="0"/>
              <a:t>Studiare l’andamento dei dati di una popolazione di 100 unità che diminuisce del 10% ogni unità di tempo (</a:t>
            </a:r>
            <a:r>
              <a:rPr lang="it-IT" sz="2000" dirty="0" smtClean="0">
                <a:hlinkClick r:id="rId3"/>
              </a:rPr>
              <a:t>es1</a:t>
            </a:r>
            <a:r>
              <a:rPr lang="it-IT" sz="2000" dirty="0" smtClean="0"/>
              <a:t>)</a:t>
            </a:r>
          </a:p>
          <a:p>
            <a:endParaRPr lang="it-IT" sz="2000" dirty="0" smtClean="0"/>
          </a:p>
          <a:p>
            <a:r>
              <a:rPr lang="it-IT" sz="2000" dirty="0" smtClean="0">
                <a:hlinkClick r:id="rId4"/>
              </a:rPr>
              <a:t>Metodo di bisezione </a:t>
            </a:r>
            <a:endParaRPr lang="it-IT" sz="2000" dirty="0" smtClean="0"/>
          </a:p>
          <a:p>
            <a:pPr lvl="1">
              <a:buNone/>
            </a:pPr>
            <a:endParaRPr lang="it-IT" sz="1600" dirty="0" smtClean="0"/>
          </a:p>
          <a:p>
            <a:endParaRPr lang="it-IT" sz="2000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2871</TotalTime>
  <Words>626</Words>
  <Application>Microsoft Office PowerPoint</Application>
  <PresentationFormat>Presentazione su schermo (4:3)</PresentationFormat>
  <Paragraphs>106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Introduzione a Geogebra</vt:lpstr>
      <vt:lpstr>Diapositiva 2</vt:lpstr>
      <vt:lpstr>Diapositiva 3</vt:lpstr>
      <vt:lpstr>Diapositiva 4</vt:lpstr>
      <vt:lpstr>Diapositiva 5</vt:lpstr>
      <vt:lpstr>Costruzioni proposte</vt:lpstr>
      <vt:lpstr>Usiamo la barra di inserimento</vt:lpstr>
      <vt:lpstr>Rappresentazione di curve</vt:lpstr>
      <vt:lpstr>Grafici e foglio di calcolo</vt:lpstr>
      <vt:lpstr>Successioni</vt:lpstr>
      <vt:lpstr>Punto su un oggetto </vt:lpstr>
      <vt:lpstr>Inserimento immagini</vt:lpstr>
      <vt:lpstr>Materiale cartaceo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117</cp:revision>
  <dcterms:created xsi:type="dcterms:W3CDTF">2012-12-06T22:00:25Z</dcterms:created>
  <dcterms:modified xsi:type="dcterms:W3CDTF">2013-05-12T20:17:47Z</dcterms:modified>
</cp:coreProperties>
</file>